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2" r:id="rId3"/>
    <p:sldId id="257" r:id="rId4"/>
    <p:sldId id="263" r:id="rId5"/>
    <p:sldId id="258" r:id="rId6"/>
    <p:sldId id="264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1/9/2024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1/9/2024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213AF-26F6-41FA-8D85-E2C5388D6E58}" type="datetimeFigureOut">
              <a:rPr lang="en-US" smtClean="0"/>
              <a:pPr/>
              <a:t>1/9/2024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700808"/>
            <a:ext cx="8229600" cy="468052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ČO BY MAL BUDÚCI PRVÁK VEDIEŤ</a:t>
            </a:r>
            <a:r>
              <a:rPr lang="sk-SK" sz="6000" b="1" dirty="0"/>
              <a:t/>
            </a:r>
            <a:br>
              <a:rPr lang="sk-SK" sz="6000" b="1" dirty="0"/>
            </a:br>
            <a:r>
              <a:rPr lang="en-US" dirty="0"/>
              <a:t> 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0" y="0"/>
            <a:ext cx="91440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Ø"/>
            </a:pPr>
            <a:endParaRPr lang="sk-SK" sz="16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endParaRPr lang="sk-SK" sz="16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endParaRPr lang="sk-SK" sz="16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amostatne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obliecť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a 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obuť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</a:t>
            </a:r>
            <a:endParaRPr lang="sk-SK" sz="16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endParaRPr lang="sk-SK" sz="16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pozapínať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gombíky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zaviazať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šnúrky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obuvi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sk-SK" sz="16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endParaRPr lang="sk-SK" sz="16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samostatne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najesť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</a:t>
            </a:r>
            <a:endParaRPr lang="sk-SK" sz="16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endParaRPr lang="sk-SK" sz="16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samostatne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obslúžiť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WC,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umyť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ruky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spláchnuť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a pod.,</a:t>
            </a:r>
            <a:endParaRPr lang="sk-SK" sz="16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sk-SK" sz="16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správne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vyslovovať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všetky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hlásky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</a:t>
            </a:r>
            <a:endParaRPr lang="sk-SK" sz="16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endParaRPr lang="sk-SK" sz="16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vysloviť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krátke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slovo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samostatne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hláskach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</a:t>
            </a:r>
            <a:endParaRPr lang="sk-SK" sz="16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endParaRPr lang="sk-SK" sz="16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vyjadrovať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plynule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aj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v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zložitejších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vetách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</a:t>
            </a:r>
            <a:endParaRPr lang="sk-SK" sz="16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endParaRPr lang="sk-SK" sz="16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interpretovať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obsah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krátkej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rozprávky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</a:t>
            </a:r>
            <a:endParaRPr lang="sk-SK" sz="16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endParaRPr lang="sk-SK" sz="16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vytlieskať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v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slovách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slabiky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určiť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počet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</a:t>
            </a:r>
            <a:endParaRPr lang="sk-SK" sz="16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endParaRPr lang="sk-SK" sz="16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určiť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začiatočnú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poslednú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stredovú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hlásku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v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slove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napr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),</a:t>
            </a:r>
            <a:endParaRPr lang="sk-SK" sz="16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endParaRPr lang="sk-SK" sz="16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rozlišovať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dĺžku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hlásky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jej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tvrdosť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mäkkosť</a:t>
            </a:r>
            <a:endParaRPr lang="sk-SK" sz="16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endParaRPr lang="sk-SK" sz="1600" b="1" dirty="0"/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endParaRPr lang="sk-SK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Obrázok 2" descr="16299153_1321186471238045_3448985303857714931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332656"/>
            <a:ext cx="1224136" cy="1264940"/>
          </a:xfrm>
          <a:prstGeom prst="rect">
            <a:avLst/>
          </a:prstGeom>
        </p:spPr>
      </p:pic>
      <p:pic>
        <p:nvPicPr>
          <p:cNvPr id="5" name="Obrázok 4" descr="14690866_1210648248958535_866896881644776310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2204864"/>
            <a:ext cx="1156128" cy="1328317"/>
          </a:xfrm>
          <a:prstGeom prst="rect">
            <a:avLst/>
          </a:prstGeom>
        </p:spPr>
      </p:pic>
      <p:pic>
        <p:nvPicPr>
          <p:cNvPr id="1026" name="Picture 2" descr="C:\Users\Danka\Desktop\Nová složka\16265236_1321186627904696_6804391118191800226_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980728"/>
            <a:ext cx="1331274" cy="1296144"/>
          </a:xfrm>
          <a:prstGeom prst="rect">
            <a:avLst/>
          </a:prstGeom>
          <a:noFill/>
        </p:spPr>
      </p:pic>
      <p:pic>
        <p:nvPicPr>
          <p:cNvPr id="7" name="Obrázok 6" descr="14199428_1151367041576496_5846486458018152356_n 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00192" y="5373216"/>
            <a:ext cx="1512168" cy="1089209"/>
          </a:xfrm>
          <a:prstGeom prst="rect">
            <a:avLst/>
          </a:prstGeom>
        </p:spPr>
      </p:pic>
      <p:pic>
        <p:nvPicPr>
          <p:cNvPr id="8" name="Obrázok 7" descr="6f184bca94c9a23764f9c527f4fba3f4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92080" y="3501008"/>
            <a:ext cx="1368152" cy="1339042"/>
          </a:xfrm>
          <a:prstGeom prst="rect">
            <a:avLst/>
          </a:prstGeom>
        </p:spPr>
      </p:pic>
      <p:pic>
        <p:nvPicPr>
          <p:cNvPr id="1027" name="Picture 3" descr="C:\Users\Danka\Desktop\Nová složka\14670732_1210648385625188_1373290082917611276_n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80312" y="3789040"/>
            <a:ext cx="1317898" cy="13178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0" y="548680"/>
            <a:ext cx="10420979" cy="5985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kresliť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pevné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neroztrasené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línie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</a:t>
            </a:r>
            <a:endParaRPr lang="sk-SK" sz="16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nakresliť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postavu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všetkými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základnými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znakmi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hlava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krk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trup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ramená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atď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      </a:t>
            </a:r>
            <a:endParaRPr lang="sk-SK" sz="16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vystrihnúť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jednoduchý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tvar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podľa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predkreslenej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čiary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</a:t>
            </a:r>
            <a:endParaRPr lang="sk-SK" sz="16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správne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držať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ceruzu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správne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sedieť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pri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stole,</a:t>
            </a:r>
            <a:endParaRPr lang="sk-SK" sz="16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poznať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základné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odtiene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farebného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spektra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červená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zelená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žltá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oranžová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fialová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atď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.),</a:t>
            </a:r>
            <a:endParaRPr lang="sk-SK" sz="16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orientovať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v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priestore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vpredu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vzadu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hore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dole,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vpravo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vľavo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pod,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nad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pred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prvý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posledný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</a:t>
            </a:r>
            <a:endParaRPr lang="sk-SK" sz="16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spočítať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predmety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do "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desať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",</a:t>
            </a:r>
            <a:endParaRPr lang="sk-SK" sz="16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poznať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číselný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rad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orientovať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v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ňom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</a:t>
            </a:r>
            <a:endParaRPr lang="sk-SK" sz="16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poznať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pomenovať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geometrické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tvary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</a:t>
            </a:r>
            <a:endParaRPr lang="sk-SK" sz="16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rozoznávať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lokalizovať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zvuky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</a:t>
            </a:r>
            <a:endParaRPr lang="sk-SK" sz="16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poznať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naspamäť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detskú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pesničku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alebo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básničku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</a:t>
            </a:r>
            <a:endParaRPr lang="sk-SK" sz="16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endParaRPr lang="sk-SK" dirty="0"/>
          </a:p>
        </p:txBody>
      </p:sp>
      <p:pic>
        <p:nvPicPr>
          <p:cNvPr id="2050" name="Picture 2" descr="C:\Users\Danka\Desktop\Nová složka\Nová složka\7a3e189746b973d6625a037413c47d3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5232264"/>
            <a:ext cx="1224136" cy="1211113"/>
          </a:xfrm>
          <a:prstGeom prst="rect">
            <a:avLst/>
          </a:prstGeom>
          <a:noFill/>
        </p:spPr>
      </p:pic>
      <p:pic>
        <p:nvPicPr>
          <p:cNvPr id="2051" name="Picture 3" descr="C:\Users\Danka\Desktop\Nová složka\Nová složka\1715ba6e3167ca19f512392933e048f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556792"/>
            <a:ext cx="1008112" cy="1211879"/>
          </a:xfrm>
          <a:prstGeom prst="rect">
            <a:avLst/>
          </a:prstGeom>
          <a:noFill/>
        </p:spPr>
      </p:pic>
      <p:pic>
        <p:nvPicPr>
          <p:cNvPr id="2052" name="Picture 4" descr="C:\Users\Danka\Desktop\Nová složka\Nová složka\553997012474ad2c6f9e359b202581b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0"/>
            <a:ext cx="1224136" cy="1195920"/>
          </a:xfrm>
          <a:prstGeom prst="rect">
            <a:avLst/>
          </a:prstGeom>
          <a:noFill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4005064"/>
            <a:ext cx="1512168" cy="102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 descr="C:\Users\Danka\Desktop\Nová složka\Nová složka\c558119a587eb0ceaf762597fc64e00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2280" y="3501008"/>
            <a:ext cx="1224136" cy="1598089"/>
          </a:xfrm>
          <a:prstGeom prst="rect">
            <a:avLst/>
          </a:prstGeom>
          <a:noFill/>
        </p:spPr>
      </p:pic>
      <p:pic>
        <p:nvPicPr>
          <p:cNvPr id="2056" name="Picture 8" descr="C:\Users\Danka\Desktop\Nová složka\16195515_1321186811238011_3119750402375242883_n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08304" y="764704"/>
            <a:ext cx="1440160" cy="1334148"/>
          </a:xfrm>
          <a:prstGeom prst="rect">
            <a:avLst/>
          </a:prstGeom>
          <a:noFill/>
        </p:spPr>
      </p:pic>
      <p:pic>
        <p:nvPicPr>
          <p:cNvPr id="2057" name="Picture 9" descr="C:\Users\Danka\Desktop\Nová složka\16265707_1321186794571346_8910205408781991569_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14756" y="5301208"/>
            <a:ext cx="1205715" cy="1224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>
                <a:solidFill>
                  <a:srgbClr val="FF0000"/>
                </a:solidFill>
              </a:rPr>
              <a:t/>
            </a:r>
            <a:br>
              <a:rPr lang="sk-SK" dirty="0">
                <a:solidFill>
                  <a:srgbClr val="FF0000"/>
                </a:solidFill>
              </a:rPr>
            </a:br>
            <a:r>
              <a:rPr lang="sk-SK" dirty="0">
                <a:solidFill>
                  <a:srgbClr val="FF0000"/>
                </a:solidFill>
              </a:rPr>
              <a:t/>
            </a:r>
            <a:br>
              <a:rPr lang="sk-SK" dirty="0">
                <a:solidFill>
                  <a:srgbClr val="FF0000"/>
                </a:solidFill>
              </a:rPr>
            </a:br>
            <a:r>
              <a:rPr lang="sk-SK" dirty="0">
                <a:solidFill>
                  <a:srgbClr val="FF0000"/>
                </a:solidFill>
              </a:rPr>
              <a:t/>
            </a:r>
            <a:br>
              <a:rPr lang="sk-SK" dirty="0">
                <a:solidFill>
                  <a:srgbClr val="FF0000"/>
                </a:solidFill>
              </a:rPr>
            </a:br>
            <a:r>
              <a:rPr lang="sk-SK" dirty="0">
                <a:solidFill>
                  <a:srgbClr val="FF0000"/>
                </a:solidFill>
              </a:rPr>
              <a:t/>
            </a:r>
            <a:br>
              <a:rPr lang="sk-SK" dirty="0">
                <a:solidFill>
                  <a:srgbClr val="FF0000"/>
                </a:solidFill>
              </a:rPr>
            </a:br>
            <a:r>
              <a:rPr lang="sk-SK" dirty="0">
                <a:solidFill>
                  <a:srgbClr val="FF0000"/>
                </a:solidFill>
              </a:rPr>
              <a:t/>
            </a:r>
            <a:br>
              <a:rPr lang="sk-SK" dirty="0">
                <a:solidFill>
                  <a:srgbClr val="FF0000"/>
                </a:solidFill>
              </a:rPr>
            </a:br>
            <a:r>
              <a:rPr lang="sk-SK" dirty="0">
                <a:solidFill>
                  <a:srgbClr val="FF0000"/>
                </a:solidFill>
              </a:rPr>
              <a:t/>
            </a:r>
            <a:br>
              <a:rPr lang="sk-SK" dirty="0">
                <a:solidFill>
                  <a:srgbClr val="FF0000"/>
                </a:solidFill>
              </a:rPr>
            </a:br>
            <a:r>
              <a:rPr lang="sk-SK" dirty="0">
                <a:solidFill>
                  <a:srgbClr val="FF0000"/>
                </a:solidFill>
              </a:rPr>
              <a:t/>
            </a:r>
            <a:br>
              <a:rPr lang="sk-SK" dirty="0">
                <a:solidFill>
                  <a:srgbClr val="FF0000"/>
                </a:solidFill>
              </a:rPr>
            </a:br>
            <a:r>
              <a:rPr lang="sk-SK" dirty="0">
                <a:solidFill>
                  <a:srgbClr val="FF0000"/>
                </a:solidFill>
              </a:rPr>
              <a:t/>
            </a:r>
            <a:br>
              <a:rPr lang="sk-SK" dirty="0">
                <a:solidFill>
                  <a:srgbClr val="FF0000"/>
                </a:solidFill>
              </a:rPr>
            </a:br>
            <a:r>
              <a:rPr lang="en-US" sz="6700" b="1" dirty="0">
                <a:solidFill>
                  <a:srgbClr val="FF0000"/>
                </a:solidFill>
              </a:rPr>
              <a:t>AKO BY SA MAL BUDÚCI PRVÁK SPRÁVAŤ</a:t>
            </a:r>
            <a:r>
              <a:rPr lang="sk-SK" sz="6700" b="1" dirty="0">
                <a:solidFill>
                  <a:srgbClr val="FF0000"/>
                </a:solidFill>
              </a:rPr>
              <a:t/>
            </a:r>
            <a:br>
              <a:rPr lang="sk-SK" sz="6700" b="1" dirty="0">
                <a:solidFill>
                  <a:srgbClr val="FF0000"/>
                </a:solidFill>
              </a:rPr>
            </a:br>
            <a:endParaRPr lang="sk-SK" sz="67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0" y="-531440"/>
            <a:ext cx="9756576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endParaRPr lang="sk-SK" sz="16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endParaRPr lang="sk-SK" sz="16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endParaRPr lang="sk-SK" sz="16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vydrží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pri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hre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alebo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inej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činnosti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15-20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minút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</a:t>
            </a:r>
            <a:endParaRPr lang="sk-SK" sz="16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začatú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prácu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alebo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hru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dokončí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nezačína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neustále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niečo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nové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neodbieha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sk-SK" sz="16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nové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prostredie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osoby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zvyká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väčších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problémov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sk-SK" sz="16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200000"/>
              </a:lnSpc>
            </a:pP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neplače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neskrýva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rodičov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neuteká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),</a:t>
            </a:r>
            <a:endParaRPr lang="sk-SK" sz="16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väčšinou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hráva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spoločne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deťmi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nestráni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spoločnosti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nie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medzi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sk-SK" sz="16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200000"/>
              </a:lnSpc>
            </a:pP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deťmi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bojazlivý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a 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plačlivý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</a:t>
            </a:r>
            <a:endParaRPr lang="sk-SK" sz="16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ovláda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prejavy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slušného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správania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pozdraviť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odzdraviť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a pod.).</a:t>
            </a:r>
            <a:endParaRPr lang="sk-SK" sz="16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nie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agresívny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spory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deťmi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dokáže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riešiť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väčšinou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bitky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hádky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vzdorovitosti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</a:t>
            </a:r>
            <a:endParaRPr lang="sk-SK" sz="16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jeho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správaní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nemali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prejavovať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zlozvyky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napríklad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sk-SK" sz="16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cmúľanie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prstov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ohrýzanie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nechtov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časté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pokašliavanie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žmurkanie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</a:t>
            </a:r>
            <a:endParaRPr lang="sk-SK" sz="16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nezajakáva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pri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reči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</a:t>
            </a:r>
            <a:endParaRPr lang="sk-SK" sz="16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nepomočuje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</a:t>
            </a:r>
            <a:endParaRPr lang="sk-SK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sk-SK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Danka\Desktop\Nová složka\Nová složka\0fc49ee6ba3b496dbdbb1e4c87a375a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0"/>
            <a:ext cx="1656184" cy="1321423"/>
          </a:xfrm>
          <a:prstGeom prst="rect">
            <a:avLst/>
          </a:prstGeom>
          <a:noFill/>
        </p:spPr>
      </p:pic>
      <p:pic>
        <p:nvPicPr>
          <p:cNvPr id="3075" name="Picture 3" descr="C:\Users\Danka\Desktop\Nová složka\Nová složka\10606031_1576343822602765_2856502135500872463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3429000"/>
            <a:ext cx="792088" cy="1067234"/>
          </a:xfrm>
          <a:prstGeom prst="rect">
            <a:avLst/>
          </a:prstGeom>
          <a:noFill/>
        </p:spPr>
      </p:pic>
      <p:pic>
        <p:nvPicPr>
          <p:cNvPr id="3076" name="Picture 4" descr="C:\Users\Danka\Desktop\Nová složka\Nová složka\b32e25db0654c67dde9cf57896710d5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2060848"/>
            <a:ext cx="1080120" cy="1455481"/>
          </a:xfrm>
          <a:prstGeom prst="rect">
            <a:avLst/>
          </a:prstGeom>
          <a:noFill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5013176"/>
            <a:ext cx="1584176" cy="149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0" name="Picture 8" descr="C:\Users\Danka\Desktop\Nová složka\Nová složka\53fdc72dd3fc39faf1b5b063fc3fcffd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68344" y="620688"/>
            <a:ext cx="1177174" cy="1152128"/>
          </a:xfrm>
          <a:prstGeom prst="rect">
            <a:avLst/>
          </a:prstGeom>
          <a:noFill/>
        </p:spPr>
      </p:pic>
      <p:pic>
        <p:nvPicPr>
          <p:cNvPr id="3081" name="Picture 9" descr="C:\Users\Danka\Desktop\Nová složka\Nová složka\10443601_795720757162067_2460132136856713036_n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92058" y="3861048"/>
            <a:ext cx="1051942" cy="14129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-4080222"/>
            <a:ext cx="9144000" cy="8617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6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6000" dirty="0">
              <a:solidFill>
                <a:srgbClr val="FF0000"/>
              </a:solidFill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6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6000" dirty="0">
              <a:solidFill>
                <a:srgbClr val="FF0000"/>
              </a:solidFill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6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6000" dirty="0">
              <a:solidFill>
                <a:srgbClr val="FF0000"/>
              </a:solidFill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6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ČO ČAKÁ PRVÁKA</a:t>
            </a:r>
            <a:endParaRPr kumimoji="0" lang="en-US" sz="6000" b="1" i="0" u="none" strike="noStrike" cap="none" normalizeH="0" baseline="0" dirty="0">
              <a:ln>
                <a:noFill/>
              </a:ln>
              <a:solidFill>
                <a:srgbClr val="365F91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0" y="0"/>
            <a:ext cx="9268039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zmena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prostredia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</a:t>
            </a:r>
            <a:endParaRPr lang="sk-SK" sz="16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zmena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pedagógov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a 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vychovávateľov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</a:t>
            </a:r>
            <a:endParaRPr lang="sk-SK" sz="16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strach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z 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nepoznaného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či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môže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prihlásiť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vzdialiť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toaletu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vysloviť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svoj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názor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sk-SK" sz="16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posťažovať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ak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mu bolo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ublížené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či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zvládne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dané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úlohy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či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nájde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priateľov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sk-SK" sz="16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aká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bude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pani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učiteľka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či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bude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môcť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ešte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hrať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a pod.),</a:t>
            </a:r>
            <a:endParaRPr lang="sk-SK" sz="16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strata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kamarátov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ktorí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nemusia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spolu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s 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ním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nastúpiť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tej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istej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základnej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školy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</a:t>
            </a:r>
            <a:endParaRPr lang="sk-SK" sz="16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nové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náročnejšie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povinnosti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napríklad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písanie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domácich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úloh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),</a:t>
            </a:r>
            <a:endParaRPr lang="sk-SK" sz="16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zmena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denného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režimu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(strata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času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oddych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poobedný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spánok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),</a:t>
            </a:r>
            <a:endParaRPr lang="sk-SK" sz="16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prispôsobenie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školským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pravidlám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systému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a 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požiadavkám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hlásenie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čakanie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sk-SK" sz="16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200000"/>
              </a:lnSpc>
            </a:pP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vyvolanie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ystém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aktívnej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pozornosti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počas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hodiny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a 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čas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oddychu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počas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prestávky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a pod.),</a:t>
            </a:r>
            <a:endParaRPr lang="sk-SK" sz="16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zmena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sústredenia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pozornosti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dieťa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musí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byť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disciplinovanejšie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musí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pozornosť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sústrediť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učiteľa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sk-SK" sz="16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200000"/>
              </a:lnSpc>
            </a:pP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reagovať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otázky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ktoré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sú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mu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kladené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spoznávať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a 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učiť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nové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poznatky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,...),</a:t>
            </a:r>
            <a:endParaRPr lang="sk-SK" sz="16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vydržať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sústredene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sedieť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45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minút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</a:t>
            </a:r>
            <a:endParaRPr lang="sk-SK" sz="16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hodnotenie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jeho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výkonov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ktoré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nemuselo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byť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dieťa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zvyknuté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</a:t>
            </a:r>
            <a:endParaRPr lang="sk-SK" sz="16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endParaRPr lang="sk-SK" sz="1600" dirty="0">
              <a:latin typeface="Times New Roman" pitchFamily="18" charset="0"/>
              <a:cs typeface="Times New Roman" pitchFamily="18" charset="0"/>
            </a:endParaRPr>
          </a:p>
          <a:p>
            <a:endParaRPr lang="sk-SK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Danka\Desktop\Nová složka\Nová složka\5bfe7bf0e2360139b7ba35f962d66ad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41974" y="3717032"/>
            <a:ext cx="1202026" cy="1335584"/>
          </a:xfrm>
          <a:prstGeom prst="rect">
            <a:avLst/>
          </a:prstGeom>
          <a:noFill/>
        </p:spPr>
      </p:pic>
      <p:pic>
        <p:nvPicPr>
          <p:cNvPr id="4099" name="Picture 3" descr="C:\Users\Danka\Desktop\Nová složka\Nová složka\9f4f9085ed386343ce29192907de8d6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0"/>
            <a:ext cx="1080120" cy="1221855"/>
          </a:xfrm>
          <a:prstGeom prst="rect">
            <a:avLst/>
          </a:prstGeom>
          <a:noFill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5582970"/>
            <a:ext cx="936104" cy="1183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2320" y="1700808"/>
            <a:ext cx="1296144" cy="1117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 descr="C:\Users\Danka\Desktop\Nová složka\Nová složka\e5f5fd147bcf8acfbab4aadd19b9934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80312" y="332656"/>
            <a:ext cx="1296144" cy="1296144"/>
          </a:xfrm>
          <a:prstGeom prst="rect">
            <a:avLst/>
          </a:prstGeom>
          <a:noFill/>
        </p:spPr>
      </p:pic>
      <p:pic>
        <p:nvPicPr>
          <p:cNvPr id="8" name="Obrázok 7" descr="ODDYCH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372200" y="2924944"/>
            <a:ext cx="1403647" cy="12113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</TotalTime>
  <Words>200</Words>
  <Application>Microsoft Office PowerPoint</Application>
  <PresentationFormat>Prezentácia na obrazovke (4:3)</PresentationFormat>
  <Paragraphs>74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Motív Office</vt:lpstr>
      <vt:lpstr>ČO BY MAL BUDÚCI PRVÁK VEDIEŤ   </vt:lpstr>
      <vt:lpstr>Snímka 2</vt:lpstr>
      <vt:lpstr>Snímka 3</vt:lpstr>
      <vt:lpstr>        AKO BY SA MAL BUDÚCI PRVÁK SPRÁVAŤ </vt:lpstr>
      <vt:lpstr>Snímka 5</vt:lpstr>
      <vt:lpstr>Snímka 6</vt:lpstr>
      <vt:lpstr>Snímka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Danka</dc:creator>
  <cp:lastModifiedBy>MŠ Záhradná</cp:lastModifiedBy>
  <cp:revision>45</cp:revision>
  <dcterms:created xsi:type="dcterms:W3CDTF">2017-03-06T17:58:04Z</dcterms:created>
  <dcterms:modified xsi:type="dcterms:W3CDTF">2024-01-09T14:14:53Z</dcterms:modified>
</cp:coreProperties>
</file>